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1" r:id="rId4"/>
    <p:sldId id="262" r:id="rId5"/>
    <p:sldId id="263" r:id="rId6"/>
    <p:sldId id="259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57"/>
    <a:srgbClr val="5DD5FF"/>
    <a:srgbClr val="008A3E"/>
    <a:srgbClr val="003635"/>
    <a:srgbClr val="9EFF29"/>
    <a:srgbClr val="600000"/>
    <a:srgbClr val="719DFF"/>
    <a:srgbClr val="81BDFF"/>
    <a:srgbClr val="FF9933"/>
    <a:srgbClr val="0021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516" y="-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6302" y="1828799"/>
            <a:ext cx="7905135" cy="1445341"/>
          </a:xfr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9081" y="3451123"/>
            <a:ext cx="7887106" cy="671052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445" y="312829"/>
            <a:ext cx="8251722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46" y="1386348"/>
            <a:ext cx="8229600" cy="3362632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199" y="421285"/>
            <a:ext cx="6941140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303" y="1194618"/>
            <a:ext cx="6909619" cy="350862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16" y="315890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773497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45894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773497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45894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2268" y="1732937"/>
            <a:ext cx="5507048" cy="161494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latin typeface="Palatino Linotype" pitchFamily="18" charset="0"/>
              </a:rPr>
              <a:t>Експерименталнa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клиничкa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истраживања</a:t>
            </a:r>
            <a:r>
              <a:rPr lang="en-US" dirty="0">
                <a:latin typeface="Palatino Linotype" pitchFamily="18" charset="0"/>
              </a:rPr>
              <a:t> у </a:t>
            </a:r>
            <a:r>
              <a:rPr lang="en-US" dirty="0" err="1">
                <a:latin typeface="Palatino Linotype" pitchFamily="18" charset="0"/>
              </a:rPr>
              <a:t>области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хирургије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панкреаса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6303" y="3510117"/>
            <a:ext cx="7883013" cy="656294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Palatino Linotype" pitchFamily="18" charset="0"/>
              </a:rPr>
              <a:t>Доц. др Бојан З. Милошевић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759" y="312829"/>
            <a:ext cx="4958407" cy="763526"/>
          </a:xfrm>
        </p:spPr>
        <p:txBody>
          <a:bodyPr>
            <a:noAutofit/>
          </a:bodyPr>
          <a:lstStyle/>
          <a:p>
            <a:r>
              <a:rPr lang="sr-Cyrl-RS" sz="2800" dirty="0">
                <a:latin typeface="Palatino Linotype" pitchFamily="18" charset="0"/>
              </a:rPr>
              <a:t>Патогенеза панкреасног аденокарцинома</a:t>
            </a:r>
            <a:endParaRPr lang="en-US" sz="2800" dirty="0"/>
          </a:p>
        </p:txBody>
      </p:sp>
      <p:pic>
        <p:nvPicPr>
          <p:cNvPr id="4" name="Picture 4" descr="https://www.researchgate.net/publication/322744966/figure/fig1/AS:588328688709632@1517279898840/Pancreatic-Ductal-Adenocarcinoma-PDAC-tumor-complexity-diagnosis-and-treatment-PDAC_W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07" y="1295408"/>
            <a:ext cx="5303520" cy="377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96827" y="3520440"/>
            <a:ext cx="3593833" cy="159258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McGuigan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A, Kelly P, 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Turkington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RC, Jones C, Coleman HG, McCain RS. Pancreatic cancer: A review of clinical diagnosis, epidemiology, treatment and outcomes. </a:t>
            </a:r>
            <a:r>
              <a:rPr lang="en-US" sz="1400" i="1" dirty="0">
                <a:solidFill>
                  <a:srgbClr val="002060"/>
                </a:solidFill>
                <a:latin typeface="Palatino Linotype" pitchFamily="18" charset="0"/>
              </a:rPr>
              <a:t>World J </a:t>
            </a:r>
            <a:r>
              <a:rPr lang="en-US" sz="1400" i="1" dirty="0" err="1">
                <a:solidFill>
                  <a:srgbClr val="002060"/>
                </a:solidFill>
                <a:latin typeface="Palatino Linotype" pitchFamily="18" charset="0"/>
              </a:rPr>
              <a:t>Gastroenterol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. 2018;24(43):4846-4861. doi:10.3748/wjg.v24.i43.4846</a:t>
            </a:r>
          </a:p>
        </p:txBody>
      </p:sp>
    </p:spTree>
    <p:extLst>
      <p:ext uri="{BB962C8B-B14F-4D97-AF65-F5344CB8AC3E}">
        <p14:creationId xmlns:p14="http://schemas.microsoft.com/office/powerpoint/2010/main" val="397204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4739" y="312829"/>
            <a:ext cx="5118427" cy="763526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Palatino Linotype" pitchFamily="18" charset="0"/>
              </a:rPr>
              <a:t>Улога строме у развоју панкреасног дукталног аденокарцинома</a:t>
            </a:r>
            <a:endParaRPr lang="en-US" sz="2400" dirty="0"/>
          </a:p>
        </p:txBody>
      </p:sp>
      <p:pic>
        <p:nvPicPr>
          <p:cNvPr id="4" name="Picture 2" descr="Model for reciprocal tumor– stroma interaction in pancreatic ductal... |  Download Scientific Diagr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" y="1297332"/>
            <a:ext cx="3474720" cy="383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8700" y="3216605"/>
            <a:ext cx="3581400" cy="132343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Rasheed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ZA, Matsui W,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Maitra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A. Pathology of pancreatic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stroma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in PDAC. In: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Grippo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PJ,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Munshi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HG, editors. Pancreatic Cancer and Tumor Microenvironment.</a:t>
            </a:r>
          </a:p>
        </p:txBody>
      </p:sp>
    </p:spTree>
    <p:extLst>
      <p:ext uri="{BB962C8B-B14F-4D97-AF65-F5344CB8AC3E}">
        <p14:creationId xmlns:p14="http://schemas.microsoft.com/office/powerpoint/2010/main" val="42255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799" y="312829"/>
            <a:ext cx="5019367" cy="763526"/>
          </a:xfrm>
        </p:spPr>
        <p:txBody>
          <a:bodyPr>
            <a:noAutofit/>
          </a:bodyPr>
          <a:lstStyle/>
          <a:p>
            <a:r>
              <a:rPr lang="sr-Cyrl-RS" sz="2800" smtClean="0">
                <a:latin typeface="Palatino Linotype" pitchFamily="18" charset="0"/>
              </a:rPr>
              <a:t>Панк</a:t>
            </a:r>
            <a:r>
              <a:rPr lang="sr-Cyrl-RS" sz="2800">
                <a:latin typeface="Palatino Linotype" pitchFamily="18" charset="0"/>
              </a:rPr>
              <a:t>р</a:t>
            </a:r>
            <a:r>
              <a:rPr lang="sr-Cyrl-RS" sz="2800" smtClean="0">
                <a:latin typeface="Palatino Linotype" pitchFamily="18" charset="0"/>
              </a:rPr>
              <a:t>еасна </a:t>
            </a:r>
            <a:r>
              <a:rPr lang="sr-Cyrl-RS" sz="2800" dirty="0">
                <a:latin typeface="Palatino Linotype" pitchFamily="18" charset="0"/>
              </a:rPr>
              <a:t>инфламација и аденокарцином панкреаса</a:t>
            </a:r>
            <a:endParaRPr lang="en-US" sz="2800" dirty="0"/>
          </a:p>
        </p:txBody>
      </p:sp>
      <p:pic>
        <p:nvPicPr>
          <p:cNvPr id="4" name="Picture 2" descr="Pancreatic Inflammation and Carcinogenesis | Pancrea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00298"/>
            <a:ext cx="5852160" cy="379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0" y="3893820"/>
            <a:ext cx="3710940" cy="105918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Zambirinis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, 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Constantinos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P. Miller, George. (2015). Pancreatic Inflammation and Carcinogenesis.</a:t>
            </a:r>
            <a:b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</a:br>
            <a:r>
              <a:rPr lang="en-US" sz="1400" i="1" dirty="0" err="1">
                <a:solidFill>
                  <a:srgbClr val="002060"/>
                </a:solidFill>
                <a:latin typeface="Palatino Linotype" pitchFamily="18" charset="0"/>
              </a:rPr>
              <a:t>Pancreapedia</a:t>
            </a:r>
            <a:r>
              <a:rPr lang="en-US" sz="1400" i="1" dirty="0">
                <a:solidFill>
                  <a:srgbClr val="002060"/>
                </a:solidFill>
                <a:latin typeface="Palatino Linotype" pitchFamily="18" charset="0"/>
              </a:rPr>
              <a:t>: Exocrine Pancreas Knowledge Base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, DOI: 10.3998/panc.2015.6</a:t>
            </a:r>
          </a:p>
        </p:txBody>
      </p:sp>
    </p:spTree>
    <p:extLst>
      <p:ext uri="{BB962C8B-B14F-4D97-AF65-F5344CB8AC3E}">
        <p14:creationId xmlns:p14="http://schemas.microsoft.com/office/powerpoint/2010/main" val="210084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879" y="312829"/>
            <a:ext cx="5141287" cy="763526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Palatino Linotype" pitchFamily="18" charset="0"/>
              </a:rPr>
              <a:t>Улога </a:t>
            </a:r>
            <a:r>
              <a:rPr lang="sr-Latn-RS" sz="2400" i="1" dirty="0">
                <a:latin typeface="Palatino Linotype" pitchFamily="18" charset="0"/>
              </a:rPr>
              <a:t>stem</a:t>
            </a:r>
            <a:r>
              <a:rPr lang="sr-Latn-R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ћелија панкреасног аденокарцинома</a:t>
            </a:r>
            <a:endParaRPr lang="en-US" sz="2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1280160"/>
            <a:ext cx="5760720" cy="383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69080" y="4191866"/>
            <a:ext cx="4899660" cy="73866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Valle S, Martin-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Hijano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L, 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Alcalá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S, Alonso-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Nocelo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M, </a:t>
            </a:r>
            <a:r>
              <a:rPr lang="en-US" sz="1400" dirty="0" err="1">
                <a:solidFill>
                  <a:srgbClr val="002060"/>
                </a:solidFill>
                <a:latin typeface="Palatino Linotype" pitchFamily="18" charset="0"/>
              </a:rPr>
              <a:t>Sainz</a:t>
            </a:r>
            <a:r>
              <a:rPr lang="en-US" sz="1400" dirty="0">
                <a:solidFill>
                  <a:srgbClr val="002060"/>
                </a:solidFill>
                <a:latin typeface="Palatino Linotype" pitchFamily="18" charset="0"/>
              </a:rPr>
              <a:t> B Jr. The Ever-Evolving Concept of the Cancer Stem Cell in Pancreatic Cancer. Cancers (Basel). 2018 Jan 26;10(2):33.</a:t>
            </a:r>
          </a:p>
        </p:txBody>
      </p:sp>
    </p:spTree>
    <p:extLst>
      <p:ext uri="{BB962C8B-B14F-4D97-AF65-F5344CB8AC3E}">
        <p14:creationId xmlns:p14="http://schemas.microsoft.com/office/powerpoint/2010/main" val="9001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2839" y="312829"/>
            <a:ext cx="5080327" cy="763526"/>
          </a:xfrm>
        </p:spPr>
        <p:txBody>
          <a:bodyPr>
            <a:noAutofit/>
          </a:bodyPr>
          <a:lstStyle/>
          <a:p>
            <a:r>
              <a:rPr lang="sr-Cyrl-RS" sz="2800" dirty="0">
                <a:latin typeface="Palatino Linotype" pitchFamily="18" charset="0"/>
              </a:rPr>
              <a:t>Неоадјувантна терапија карцинома панкреаса</a:t>
            </a:r>
            <a:endParaRPr lang="en-US" sz="2800" dirty="0"/>
          </a:p>
        </p:txBody>
      </p:sp>
      <p:pic>
        <p:nvPicPr>
          <p:cNvPr id="4" name="Picture 2" descr="Therapeutic developments in pancreatic cancer: current and future  perspectives | Nature Reviews Gastroenterology &amp; Hepat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5" y="1325880"/>
            <a:ext cx="5943600" cy="38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03620" y="3817620"/>
            <a:ext cx="2994660" cy="129266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Raufi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AG,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Manji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GA, Chabot JA, Bates SE.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Neoadjuvant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Treatment for Pancreatic Cancer.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Semin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Oncol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. 2019 Feb;46(1):19-27.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doi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: 10.1053/j.seminoncol.2018.12.002.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9" y="312829"/>
            <a:ext cx="5095567" cy="763526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Palatino Linotype" pitchFamily="18" charset="0"/>
              </a:rPr>
              <a:t>Терапијске могућности у лечењу панкреасног карцинома </a:t>
            </a:r>
            <a:endParaRPr lang="en-US" sz="2400" dirty="0"/>
          </a:p>
        </p:txBody>
      </p:sp>
      <p:pic>
        <p:nvPicPr>
          <p:cNvPr id="4" name="Picture 2" descr="https://www.ncbi.nlm.nih.gov/corecgi/tileshop/tileshop.fcgi?p=PMC3&amp;id=151106&amp;s=117&amp;r=1&amp;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6826"/>
            <a:ext cx="4572000" cy="353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ncbi.nlm.nih.gov/corecgi/tileshop/tileshop.fcgi?p=PMC3&amp;id=151126&amp;s=117&amp;r=1&amp;c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03020"/>
            <a:ext cx="4480560" cy="247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39640" y="3923006"/>
            <a:ext cx="4145280" cy="1106194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US" dirty="0">
                <a:solidFill>
                  <a:srgbClr val="002060"/>
                </a:solidFill>
                <a:latin typeface="Palatino Linotype" pitchFamily="18" charset="0"/>
              </a:rPr>
              <a:t>Christenson ES, </a:t>
            </a:r>
            <a:r>
              <a:rPr lang="en-US" dirty="0" err="1">
                <a:solidFill>
                  <a:srgbClr val="002060"/>
                </a:solidFill>
                <a:latin typeface="Palatino Linotype" pitchFamily="18" charset="0"/>
              </a:rPr>
              <a:t>Jaffee</a:t>
            </a:r>
            <a:r>
              <a:rPr lang="en-US" dirty="0">
                <a:solidFill>
                  <a:srgbClr val="002060"/>
                </a:solidFill>
                <a:latin typeface="Palatino Linotype" pitchFamily="18" charset="0"/>
              </a:rPr>
              <a:t> E, Azad NS. Current and emerging therapies for patients with advanced pancreatic ductal adenocarcinoma: a bright future. </a:t>
            </a:r>
            <a:r>
              <a:rPr lang="en-US" i="1" dirty="0">
                <a:solidFill>
                  <a:srgbClr val="002060"/>
                </a:solidFill>
                <a:latin typeface="Palatino Linotype" pitchFamily="18" charset="0"/>
              </a:rPr>
              <a:t>Lancet </a:t>
            </a:r>
            <a:r>
              <a:rPr lang="en-US" i="1" dirty="0" err="1">
                <a:solidFill>
                  <a:srgbClr val="002060"/>
                </a:solidFill>
                <a:latin typeface="Palatino Linotype" pitchFamily="18" charset="0"/>
              </a:rPr>
              <a:t>Oncol</a:t>
            </a:r>
            <a:r>
              <a:rPr lang="en-US" dirty="0">
                <a:solidFill>
                  <a:srgbClr val="002060"/>
                </a:solidFill>
                <a:latin typeface="Palatino Linotype" pitchFamily="18" charset="0"/>
              </a:rPr>
              <a:t>. 2020;21(3):e135-e145. doi:10.1016/S1470-2045(19)30795-8</a:t>
            </a:r>
          </a:p>
        </p:txBody>
      </p:sp>
    </p:spTree>
    <p:extLst>
      <p:ext uri="{BB962C8B-B14F-4D97-AF65-F5344CB8AC3E}">
        <p14:creationId xmlns:p14="http://schemas.microsoft.com/office/powerpoint/2010/main" val="6445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9" y="312829"/>
            <a:ext cx="5095567" cy="763526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Palatino Linotype" pitchFamily="18" charset="0"/>
              </a:rPr>
              <a:t>Експериментални модели у прочавању панкреасног карцинома</a:t>
            </a:r>
            <a:endParaRPr lang="en-US" sz="2400" dirty="0"/>
          </a:p>
        </p:txBody>
      </p:sp>
      <p:pic>
        <p:nvPicPr>
          <p:cNvPr id="4" name="Picture 2" descr="Mouse models of pancreatic cancer: genetically engineered models and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1318263"/>
            <a:ext cx="6858000" cy="293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2920" y="4404677"/>
            <a:ext cx="8229600" cy="609283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400" b="1" dirty="0" err="1">
                <a:solidFill>
                  <a:srgbClr val="002060"/>
                </a:solidFill>
                <a:latin typeface="Palatino Linotype" pitchFamily="18" charset="0"/>
              </a:rPr>
              <a:t>Ponz-Sarvise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 M, </a:t>
            </a:r>
            <a:r>
              <a:rPr lang="en-US" sz="1400" b="1" dirty="0" err="1">
                <a:solidFill>
                  <a:srgbClr val="002060"/>
                </a:solidFill>
                <a:latin typeface="Palatino Linotype" pitchFamily="18" charset="0"/>
              </a:rPr>
              <a:t>Tuveson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 DA, Yu KH. Mouse Models of Pancreatic </a:t>
            </a:r>
            <a:r>
              <a:rPr lang="en-US" sz="1400" b="1" dirty="0" smtClean="0">
                <a:solidFill>
                  <a:srgbClr val="002060"/>
                </a:solidFill>
                <a:latin typeface="Palatino Linotype" pitchFamily="18" charset="0"/>
              </a:rPr>
              <a:t>Ductal</a:t>
            </a:r>
            <a:r>
              <a:rPr lang="sr-Cyrl-RS" sz="1400" b="1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Palatino Linotype" pitchFamily="18" charset="0"/>
              </a:rPr>
              <a:t>Adenocarcinoma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. </a:t>
            </a:r>
            <a:r>
              <a:rPr lang="en-US" sz="1400" b="1" dirty="0" err="1">
                <a:solidFill>
                  <a:srgbClr val="002060"/>
                </a:solidFill>
                <a:latin typeface="Palatino Linotype" pitchFamily="18" charset="0"/>
              </a:rPr>
              <a:t>Hematol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Palatino Linotype" pitchFamily="18" charset="0"/>
              </a:rPr>
              <a:t>Oncol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Palatino Linotype" pitchFamily="18" charset="0"/>
              </a:rPr>
              <a:t>Clin</a:t>
            </a:r>
            <a:r>
              <a:rPr lang="en-US" sz="1400" b="1" dirty="0">
                <a:solidFill>
                  <a:srgbClr val="002060"/>
                </a:solidFill>
                <a:latin typeface="Palatino Linotype" pitchFamily="18" charset="0"/>
              </a:rPr>
              <a:t> North Am. 2015 Aug;29(4):609-17.</a:t>
            </a:r>
          </a:p>
        </p:txBody>
      </p:sp>
    </p:spTree>
    <p:extLst>
      <p:ext uri="{BB962C8B-B14F-4D97-AF65-F5344CB8AC3E}">
        <p14:creationId xmlns:p14="http://schemas.microsoft.com/office/powerpoint/2010/main" val="309743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ADISSON BLU RESORT MALDIVES (Huruelhi Island) - Komentari i upoređivanje  cena - Tripadvis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287779"/>
            <a:ext cx="7680960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69280" y="4617720"/>
            <a:ext cx="2537874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 smtClean="0">
                <a:solidFill>
                  <a:srgbClr val="C00000"/>
                </a:solidFill>
                <a:latin typeface="Palatino Linotype" pitchFamily="18" charset="0"/>
              </a:rPr>
              <a:t>ХВАЛА НА ПАЖЊИ</a:t>
            </a:r>
            <a:endParaRPr lang="en-US" dirty="0">
              <a:solidFill>
                <a:srgbClr val="C00000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681" y="312829"/>
            <a:ext cx="4924486" cy="763526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Етиологија хроничног панкреатитиса</a:t>
            </a:r>
            <a:endParaRPr lang="en-US" dirty="0"/>
          </a:p>
        </p:txBody>
      </p:sp>
      <p:pic>
        <p:nvPicPr>
          <p:cNvPr id="5" name="Picture 2" descr="Etiopathogenesis and pathophysiology of chronic pancreatitis - ScienceDire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5" y="1272539"/>
            <a:ext cx="6400800" cy="3117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565" y="4370070"/>
            <a:ext cx="9033236" cy="76944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Singh VK,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Yadav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 D,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Garg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 PK. Diagnosis and Management of Chronic Pancreatitis: A Review. JAMA. 2019 Dec 24;322(24):2422-2434.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doi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: 10.1001/jama.2019.19411.</a:t>
            </a:r>
            <a:endParaRPr lang="sr-Latn-RS" sz="1100" b="1" dirty="0">
              <a:solidFill>
                <a:srgbClr val="002060"/>
              </a:solidFill>
              <a:latin typeface="Palatino Linotype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Jagannath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 S,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Garg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 PK. Novel and Experimental Therapies in Chronic Pancreatitis. Dig Dis Sci. 2017 Jul;62(7):1751-1761.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doi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: 10.1007/s10620-017-4604-0. </a:t>
            </a:r>
            <a:r>
              <a:rPr lang="en-US" sz="1100" b="1" dirty="0" err="1">
                <a:solidFill>
                  <a:srgbClr val="002060"/>
                </a:solidFill>
                <a:latin typeface="Palatino Linotype" pitchFamily="18" charset="0"/>
              </a:rPr>
              <a:t>Epub</a:t>
            </a:r>
            <a:r>
              <a:rPr lang="en-US" sz="1100" b="1" dirty="0">
                <a:solidFill>
                  <a:srgbClr val="002060"/>
                </a:solidFill>
                <a:latin typeface="Palatino Linotype" pitchFamily="18" charset="0"/>
              </a:rPr>
              <a:t> 2017 May 27. PMID: 28551708.</a:t>
            </a:r>
            <a:endParaRPr lang="en-US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59" y="312829"/>
            <a:ext cx="5034607" cy="763526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Патогенеза хроничног панкреатитиса</a:t>
            </a:r>
            <a:endParaRPr lang="en-US" dirty="0"/>
          </a:p>
        </p:txBody>
      </p:sp>
      <p:pic>
        <p:nvPicPr>
          <p:cNvPr id="4" name="Picture 2" descr="https://s3.amazonaws.com/static.wd7.us/1/16/1024px-Pancreatic_stellate_cell_activation_in_chronic_pancreatitis_and_pancreatic_canc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60" y="1280160"/>
            <a:ext cx="5212080" cy="380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15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199" y="312829"/>
            <a:ext cx="5247967" cy="763526"/>
          </a:xfrm>
        </p:spPr>
        <p:txBody>
          <a:bodyPr>
            <a:noAutofit/>
          </a:bodyPr>
          <a:lstStyle/>
          <a:p>
            <a:r>
              <a:rPr lang="sr-Cyrl-RS" sz="2800" b="1" dirty="0">
                <a:latin typeface="Palatino Linotype" pitchFamily="18" charset="0"/>
              </a:rPr>
              <a:t>Патогенеза бола у хроничном панкреатитису</a:t>
            </a:r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1" y="1287793"/>
            <a:ext cx="6309360" cy="386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78880" y="2987040"/>
            <a:ext cx="2682240" cy="181588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Dominguez, Dana. Kirkwood, Kimberly. (2015). Pathogenesis of Pain in Chronic </a:t>
            </a:r>
            <a:r>
              <a:rPr lang="en-US" sz="1600" dirty="0" smtClean="0">
                <a:solidFill>
                  <a:srgbClr val="002060"/>
                </a:solidFill>
                <a:latin typeface="Palatino Linotype" pitchFamily="18" charset="0"/>
              </a:rPr>
              <a:t>Pancreatitis.</a:t>
            </a:r>
            <a:r>
              <a:rPr lang="sr-Cyrl-RS" sz="1600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  <a:latin typeface="Palatino Linotype" pitchFamily="18" charset="0"/>
              </a:rPr>
              <a:t>Pancreapedia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: Exocrine Pancreas Knowledge Base, DOI: 10.3998/panc.2015.13</a:t>
            </a:r>
          </a:p>
        </p:txBody>
      </p:sp>
    </p:spTree>
    <p:extLst>
      <p:ext uri="{BB962C8B-B14F-4D97-AF65-F5344CB8AC3E}">
        <p14:creationId xmlns:p14="http://schemas.microsoft.com/office/powerpoint/2010/main" val="391162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6179" y="312829"/>
            <a:ext cx="5026987" cy="763526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Palatino Linotype" pitchFamily="18" charset="0"/>
              </a:rPr>
              <a:t>Дијагноза хроничног панкреатитиса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" y="1257305"/>
            <a:ext cx="7498080" cy="38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6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04999" y="200305"/>
            <a:ext cx="3670961" cy="725349"/>
          </a:xfrm>
          <a:solidFill>
            <a:schemeClr val="bg1"/>
          </a:solidFill>
          <a:effectLst/>
        </p:spPr>
        <p:txBody>
          <a:bodyPr>
            <a:noAutofit/>
          </a:bodyPr>
          <a:lstStyle/>
          <a:p>
            <a:r>
              <a:rPr lang="sr-Cyrl-RS" sz="2400" dirty="0">
                <a:solidFill>
                  <a:srgbClr val="002060"/>
                </a:solidFill>
                <a:latin typeface="Palatino Linotype" pitchFamily="18" charset="0"/>
              </a:rPr>
              <a:t>Дијагноза хроничног панкреатитиса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6" name="Picture 2" descr="https://www.aafp.org/afp/2018/0315/hi-res/afp20180315p385-f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584" y="1"/>
            <a:ext cx="2011680" cy="521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199" y="421285"/>
            <a:ext cx="3411881" cy="725349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sr-Cyrl-RS" sz="2400" dirty="0">
                <a:solidFill>
                  <a:srgbClr val="002060"/>
                </a:solidFill>
                <a:latin typeface="Palatino Linotype" pitchFamily="18" charset="0"/>
              </a:rPr>
              <a:t>Терапија хроничног панкреатитиса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715" y="3"/>
            <a:ext cx="2834640" cy="50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45820" y="4351021"/>
            <a:ext cx="4572000" cy="662940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100" dirty="0">
                <a:solidFill>
                  <a:srgbClr val="002060"/>
                </a:solidFill>
                <a:latin typeface="Palatino Linotype" pitchFamily="18" charset="0"/>
              </a:rPr>
              <a:t>Beyer G, </a:t>
            </a:r>
            <a:r>
              <a:rPr lang="en-US" sz="1100" dirty="0" err="1">
                <a:solidFill>
                  <a:srgbClr val="002060"/>
                </a:solidFill>
                <a:latin typeface="Palatino Linotype" pitchFamily="18" charset="0"/>
              </a:rPr>
              <a:t>Habtezion</a:t>
            </a:r>
            <a:r>
              <a:rPr lang="en-US" sz="1100" dirty="0">
                <a:solidFill>
                  <a:srgbClr val="002060"/>
                </a:solidFill>
                <a:latin typeface="Palatino Linotype" pitchFamily="18" charset="0"/>
              </a:rPr>
              <a:t> A, Werner J, </a:t>
            </a:r>
            <a:r>
              <a:rPr lang="en-US" sz="1100" dirty="0" err="1">
                <a:solidFill>
                  <a:srgbClr val="002060"/>
                </a:solidFill>
                <a:latin typeface="Palatino Linotype" pitchFamily="18" charset="0"/>
              </a:rPr>
              <a:t>Lerch</a:t>
            </a:r>
            <a:r>
              <a:rPr lang="en-US" sz="1100" dirty="0">
                <a:solidFill>
                  <a:srgbClr val="002060"/>
                </a:solidFill>
                <a:latin typeface="Palatino Linotype" pitchFamily="18" charset="0"/>
              </a:rPr>
              <a:t> MM, </a:t>
            </a:r>
            <a:r>
              <a:rPr lang="en-US" sz="1100" dirty="0" err="1">
                <a:solidFill>
                  <a:srgbClr val="002060"/>
                </a:solidFill>
                <a:latin typeface="Palatino Linotype" pitchFamily="18" charset="0"/>
              </a:rPr>
              <a:t>Mayerle</a:t>
            </a:r>
            <a:r>
              <a:rPr lang="en-US" sz="1100" dirty="0">
                <a:solidFill>
                  <a:srgbClr val="002060"/>
                </a:solidFill>
                <a:latin typeface="Palatino Linotype" pitchFamily="18" charset="0"/>
              </a:rPr>
              <a:t> J. Chronic pancreatitis. Lancet. 2020 Aug 15;396(10249):499-512. </a:t>
            </a:r>
            <a:r>
              <a:rPr lang="en-US" sz="1100" dirty="0" err="1">
                <a:solidFill>
                  <a:srgbClr val="002060"/>
                </a:solidFill>
                <a:latin typeface="Palatino Linotype" pitchFamily="18" charset="0"/>
              </a:rPr>
              <a:t>doi</a:t>
            </a:r>
            <a:r>
              <a:rPr lang="en-US" sz="1100" dirty="0">
                <a:solidFill>
                  <a:srgbClr val="002060"/>
                </a:solidFill>
                <a:latin typeface="Palatino Linotype" pitchFamily="18" charset="0"/>
              </a:rPr>
              <a:t>: 10.1016/S0140-6736(20)31318-0.</a:t>
            </a:r>
            <a:endParaRPr lang="sr-Latn-RS" sz="1100" dirty="0">
              <a:solidFill>
                <a:srgbClr val="002060"/>
              </a:solidFill>
              <a:latin typeface="Palatino Linotype" pitchFamily="18" charset="0"/>
            </a:endParaRPr>
          </a:p>
          <a:p>
            <a:pPr algn="just"/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0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499" y="312829"/>
            <a:ext cx="5133667" cy="763526"/>
          </a:xfrm>
        </p:spPr>
        <p:txBody>
          <a:bodyPr>
            <a:noAutofit/>
          </a:bodyPr>
          <a:lstStyle/>
          <a:p>
            <a:r>
              <a:rPr lang="sr-Cyrl-RS" sz="2400" dirty="0">
                <a:latin typeface="Palatino Linotype" pitchFamily="18" charset="0"/>
              </a:rPr>
              <a:t>Експериментални модели у проучавању хроничног панкреатитиса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9679"/>
            <a:ext cx="4206240" cy="3925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22620" y="2529841"/>
            <a:ext cx="3307080" cy="2514599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1200" b="1" dirty="0" smtClean="0">
                <a:solidFill>
                  <a:srgbClr val="002060"/>
                </a:solidFill>
                <a:latin typeface="Palatino Linotype" pitchFamily="18" charset="0"/>
              </a:rPr>
              <a:t>Reed, </a:t>
            </a:r>
            <a:r>
              <a:rPr lang="en-US" sz="1200" b="1" dirty="0" err="1" smtClean="0">
                <a:solidFill>
                  <a:srgbClr val="002060"/>
                </a:solidFill>
                <a:latin typeface="Palatino Linotype" pitchFamily="18" charset="0"/>
              </a:rPr>
              <a:t>Anamika</a:t>
            </a:r>
            <a:r>
              <a:rPr lang="en-US" sz="1200" b="1" dirty="0" smtClean="0">
                <a:solidFill>
                  <a:srgbClr val="002060"/>
                </a:solidFill>
                <a:latin typeface="Palatino Linotype" pitchFamily="18" charset="0"/>
              </a:rPr>
              <a:t>. </a:t>
            </a:r>
            <a:r>
              <a:rPr lang="en-US" sz="1200" b="1" dirty="0" err="1" smtClean="0">
                <a:solidFill>
                  <a:srgbClr val="002060"/>
                </a:solidFill>
                <a:latin typeface="Palatino Linotype" pitchFamily="18" charset="0"/>
              </a:rPr>
              <a:t>Gorelick</a:t>
            </a:r>
            <a:r>
              <a:rPr lang="en-US" sz="1200" b="1" dirty="0" smtClean="0">
                <a:solidFill>
                  <a:srgbClr val="002060"/>
                </a:solidFill>
                <a:latin typeface="Palatino Linotype" pitchFamily="18" charset="0"/>
              </a:rPr>
              <a:t>, Fred. (2014). Animal Models of Chronic Pancreatitis.</a:t>
            </a:r>
            <a:r>
              <a:rPr lang="sr-Latn-RS" sz="1200" b="1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1200" b="1" dirty="0" err="1" smtClean="0">
                <a:solidFill>
                  <a:srgbClr val="002060"/>
                </a:solidFill>
                <a:latin typeface="Palatino Linotype" pitchFamily="18" charset="0"/>
              </a:rPr>
              <a:t>Pancreapedia</a:t>
            </a:r>
            <a:r>
              <a:rPr lang="en-US" sz="1200" b="1" dirty="0" smtClean="0">
                <a:solidFill>
                  <a:srgbClr val="002060"/>
                </a:solidFill>
                <a:latin typeface="Palatino Linotype" pitchFamily="18" charset="0"/>
              </a:rPr>
              <a:t>: Exocrine Pancreas Knowledge Base, DOI: 10.3998/panc.2014.1</a:t>
            </a:r>
            <a:endParaRPr lang="sr-Latn-RS" sz="1200" b="1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marL="0" indent="0" algn="just">
              <a:buNone/>
            </a:pPr>
            <a:endParaRPr lang="sr-Latn-RS" sz="1200" b="1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just"/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Aghdassi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AA,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Mayerle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J,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Christochowitz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S, Weiss FU,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Sendler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M, </a:t>
            </a:r>
            <a:r>
              <a:rPr lang="en-US" sz="1200" b="1" dirty="0" err="1">
                <a:solidFill>
                  <a:srgbClr val="002060"/>
                </a:solidFill>
                <a:latin typeface="Palatino Linotype" pitchFamily="18" charset="0"/>
              </a:rPr>
              <a:t>Lerch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 MM. Animal models for investigating chronic pancreatitis. </a:t>
            </a:r>
            <a:r>
              <a:rPr lang="en-US" sz="1200" b="1" i="1" dirty="0" err="1">
                <a:solidFill>
                  <a:srgbClr val="002060"/>
                </a:solidFill>
                <a:latin typeface="Palatino Linotype" pitchFamily="18" charset="0"/>
              </a:rPr>
              <a:t>Fibrogenesis</a:t>
            </a:r>
            <a:r>
              <a:rPr lang="en-US" sz="1200" b="1" i="1" dirty="0">
                <a:solidFill>
                  <a:srgbClr val="002060"/>
                </a:solidFill>
                <a:latin typeface="Palatino Linotype" pitchFamily="18" charset="0"/>
              </a:rPr>
              <a:t> Tissue Repair</a:t>
            </a:r>
            <a:r>
              <a:rPr lang="en-US" sz="1200" b="1" dirty="0">
                <a:solidFill>
                  <a:srgbClr val="002060"/>
                </a:solidFill>
                <a:latin typeface="Palatino Linotype" pitchFamily="18" charset="0"/>
              </a:rPr>
              <a:t>. 2011;4(1):26. Published 2011 Dec 1. doi:10.1186/1755-1536-4-26</a:t>
            </a:r>
          </a:p>
        </p:txBody>
      </p:sp>
    </p:spTree>
    <p:extLst>
      <p:ext uri="{BB962C8B-B14F-4D97-AF65-F5344CB8AC3E}">
        <p14:creationId xmlns:p14="http://schemas.microsoft.com/office/powerpoint/2010/main" val="8173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4739" y="312829"/>
            <a:ext cx="5118427" cy="763526"/>
          </a:xfrm>
        </p:spPr>
        <p:txBody>
          <a:bodyPr>
            <a:noAutofit/>
          </a:bodyPr>
          <a:lstStyle/>
          <a:p>
            <a:r>
              <a:rPr lang="sr-Cyrl-RS" sz="2800" dirty="0">
                <a:latin typeface="Palatino Linotype" pitchFamily="18" charset="0"/>
              </a:rPr>
              <a:t>Канцерогенеза панкреасног аденокарцинома</a:t>
            </a:r>
            <a:endParaRPr lang="en-US" sz="2800" dirty="0"/>
          </a:p>
        </p:txBody>
      </p:sp>
      <p:pic>
        <p:nvPicPr>
          <p:cNvPr id="4" name="Picture 2" descr="p110a activity is required for pancreatic cancerogenesis . Schematic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" y="1306042"/>
            <a:ext cx="4114800" cy="271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0" y="1280160"/>
            <a:ext cx="5120640" cy="373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44" y="4032349"/>
            <a:ext cx="3666744" cy="107721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Koorstra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JB,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Hustinx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SR,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Offerhaus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GJ,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Maitra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A. Pancreatic carcinogenesis.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Pancreatology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. 2008;8(2):110-25.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doi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: 10.1159/000123838. </a:t>
            </a:r>
            <a:r>
              <a:rPr lang="en-US" sz="1600" dirty="0" err="1">
                <a:solidFill>
                  <a:srgbClr val="002060"/>
                </a:solidFill>
                <a:latin typeface="Palatino Linotype" pitchFamily="18" charset="0"/>
              </a:rPr>
              <a:t>Epub</a:t>
            </a:r>
            <a:r>
              <a:rPr lang="en-US" sz="1600" dirty="0">
                <a:solidFill>
                  <a:srgbClr val="002060"/>
                </a:solidFill>
                <a:latin typeface="Palatino Linotype" pitchFamily="18" charset="0"/>
              </a:rPr>
              <a:t> 2008 Apr 1.</a:t>
            </a:r>
          </a:p>
        </p:txBody>
      </p:sp>
    </p:spTree>
    <p:extLst>
      <p:ext uri="{BB962C8B-B14F-4D97-AF65-F5344CB8AC3E}">
        <p14:creationId xmlns:p14="http://schemas.microsoft.com/office/powerpoint/2010/main" val="9302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</Words>
  <Application>Microsoft Office PowerPoint</Application>
  <PresentationFormat>On-screen Show (16:9)</PresentationFormat>
  <Paragraphs>34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Експерименталнa и клиничкa истраживања у области хирургије панкреаса</vt:lpstr>
      <vt:lpstr>Етиологија хроничног панкреатитиса</vt:lpstr>
      <vt:lpstr>Патогенеза хроничног панкреатитиса</vt:lpstr>
      <vt:lpstr>Патогенеза бола у хроничном панкреатитису</vt:lpstr>
      <vt:lpstr>Дијагноза хроничног панкреатитиса</vt:lpstr>
      <vt:lpstr>Дијагноза хроничног панкреатитиса</vt:lpstr>
      <vt:lpstr>Терапија хроничног панкреатитиса</vt:lpstr>
      <vt:lpstr>Експериментални модели у проучавању хроничног панкреатитиса</vt:lpstr>
      <vt:lpstr>Канцерогенеза панкреасног аденокарцинома</vt:lpstr>
      <vt:lpstr>Патогенеза панкреасног аденокарцинома</vt:lpstr>
      <vt:lpstr>Улога строме у развоју панкреасног дукталног аденокарцинома</vt:lpstr>
      <vt:lpstr>Панкреасна инфламација и аденокарцином панкреаса</vt:lpstr>
      <vt:lpstr>Улога stem ћелија панкреасног аденокарцинома</vt:lpstr>
      <vt:lpstr>Неоадјувантна терапија карцинома панкреаса</vt:lpstr>
      <vt:lpstr>Терапијске могућности у лечењу панкреасног карцинома </vt:lpstr>
      <vt:lpstr>Експериментални модели у прочавању панкреасног карцинома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2021-05-27T07:24:37Z</dcterms:modified>
</cp:coreProperties>
</file>